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70"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4" r:id="rId18"/>
    <p:sldId id="272" r:id="rId19"/>
    <p:sldId id="273"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276" y="-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B0D89F-0391-4FB8-831A-BEA6FB217D3D}" type="datetimeFigureOut">
              <a:rPr lang="en-IN" smtClean="0"/>
              <a:t>21-06-2020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77EBA8-0148-415B-8996-D0FFAF75D529}" type="slidenum">
              <a:rPr lang="en-IN" smtClean="0"/>
              <a:t>‹#›</a:t>
            </a:fld>
            <a:endParaRPr lang="en-IN"/>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B0D89F-0391-4FB8-831A-BEA6FB217D3D}" type="datetimeFigureOut">
              <a:rPr lang="en-IN" smtClean="0"/>
              <a:t>21-06-2020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77EBA8-0148-415B-8996-D0FFAF75D529}"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B0D89F-0391-4FB8-831A-BEA6FB217D3D}" type="datetimeFigureOut">
              <a:rPr lang="en-IN" smtClean="0"/>
              <a:t>21-06-2020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77EBA8-0148-415B-8996-D0FFAF75D529}"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B0D89F-0391-4FB8-831A-BEA6FB217D3D}" type="datetimeFigureOut">
              <a:rPr lang="en-IN" smtClean="0"/>
              <a:t>21-06-2020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77EBA8-0148-415B-8996-D0FFAF75D529}"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B0D89F-0391-4FB8-831A-BEA6FB217D3D}" type="datetimeFigureOut">
              <a:rPr lang="en-IN" smtClean="0"/>
              <a:t>21-06-2020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77EBA8-0148-415B-8996-D0FFAF75D529}" type="slidenum">
              <a:rPr lang="en-IN" smtClean="0"/>
              <a:t>‹#›</a:t>
            </a:fld>
            <a:endParaRPr lang="en-IN"/>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B0D89F-0391-4FB8-831A-BEA6FB217D3D}" type="datetimeFigureOut">
              <a:rPr lang="en-IN" smtClean="0"/>
              <a:t>21-06-2020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77EBA8-0148-415B-8996-D0FFAF75D529}"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B0D89F-0391-4FB8-831A-BEA6FB217D3D}" type="datetimeFigureOut">
              <a:rPr lang="en-IN" smtClean="0"/>
              <a:t>21-06-2020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77EBA8-0148-415B-8996-D0FFAF75D529}" type="slidenum">
              <a:rPr lang="en-IN" smtClean="0"/>
              <a:t>‹#›</a:t>
            </a:fld>
            <a:endParaRPr lang="en-IN"/>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2B0D89F-0391-4FB8-831A-BEA6FB217D3D}" type="datetimeFigureOut">
              <a:rPr lang="en-IN" smtClean="0"/>
              <a:t>21-06-2020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77EBA8-0148-415B-8996-D0FFAF75D529}"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B0D89F-0391-4FB8-831A-BEA6FB217D3D}" type="datetimeFigureOut">
              <a:rPr lang="en-IN" smtClean="0"/>
              <a:t>21-06-2020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77EBA8-0148-415B-8996-D0FFAF75D529}"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B0D89F-0391-4FB8-831A-BEA6FB217D3D}" type="datetimeFigureOut">
              <a:rPr lang="en-IN" smtClean="0"/>
              <a:t>21-06-2020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77EBA8-0148-415B-8996-D0FFAF75D529}" type="slidenum">
              <a:rPr lang="en-IN" smtClean="0"/>
              <a:t>‹#›</a:t>
            </a:fld>
            <a:endParaRPr lang="en-IN"/>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B0D89F-0391-4FB8-831A-BEA6FB217D3D}" type="datetimeFigureOut">
              <a:rPr lang="en-IN" smtClean="0"/>
              <a:t>21-06-2020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77EBA8-0148-415B-8996-D0FFAF75D529}"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52B0D89F-0391-4FB8-831A-BEA6FB217D3D}" type="datetimeFigureOut">
              <a:rPr lang="en-IN" smtClean="0"/>
              <a:t>21-06-2020</a:t>
            </a:fld>
            <a:endParaRPr lang="en-IN"/>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IN"/>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6377EBA8-0148-415B-8996-D0FFAF75D529}" type="slidenum">
              <a:rPr lang="en-IN" smtClean="0"/>
              <a:t>‹#›</a:t>
            </a:fld>
            <a:endParaRPr lang="en-IN"/>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33400"/>
            <a:ext cx="6629400" cy="4419600"/>
          </a:xfrm>
          <a:prstGeom prst="rect">
            <a:avLst/>
          </a:prstGeom>
          <a:ln/>
        </p:spPr>
        <p:style>
          <a:lnRef idx="1">
            <a:schemeClr val="accent3"/>
          </a:lnRef>
          <a:fillRef idx="3">
            <a:schemeClr val="accent3"/>
          </a:fillRef>
          <a:effectRef idx="2">
            <a:schemeClr val="accent3"/>
          </a:effectRef>
          <a:fontRef idx="minor">
            <a:schemeClr val="lt1"/>
          </a:fontRef>
        </p:style>
      </p:pic>
      <p:sp>
        <p:nvSpPr>
          <p:cNvPr id="4" name="TextBox 3"/>
          <p:cNvSpPr txBox="1"/>
          <p:nvPr/>
        </p:nvSpPr>
        <p:spPr>
          <a:xfrm>
            <a:off x="457200" y="5120639"/>
            <a:ext cx="7848600" cy="1107996"/>
          </a:xfrm>
          <a:prstGeom prst="rect">
            <a:avLst/>
          </a:prstGeom>
          <a:noFill/>
        </p:spPr>
        <p:txBody>
          <a:bodyPr wrap="square" rtlCol="0">
            <a:spAutoFit/>
          </a:bodyPr>
          <a:lstStyle/>
          <a:p>
            <a:pPr algn="r"/>
            <a:r>
              <a:rPr lang="en-US" sz="6600" b="1" dirty="0" smtClean="0">
                <a:effectLst>
                  <a:outerShdw blurRad="38100" dist="38100" dir="2700000" algn="tl">
                    <a:srgbClr val="000000">
                      <a:alpha val="43137"/>
                    </a:srgbClr>
                  </a:outerShdw>
                </a:effectLst>
                <a:latin typeface="Bahnschrift Condensed" pitchFamily="34" charset="0"/>
              </a:rPr>
              <a:t>Working on </a:t>
            </a:r>
            <a:r>
              <a:rPr lang="en-US" sz="6600" b="1" dirty="0" smtClean="0">
                <a:solidFill>
                  <a:srgbClr val="C00000"/>
                </a:solidFill>
                <a:effectLst>
                  <a:outerShdw blurRad="38100" dist="38100" dir="2700000" algn="tl">
                    <a:srgbClr val="000000">
                      <a:alpha val="43137"/>
                    </a:srgbClr>
                  </a:outerShdw>
                </a:effectLst>
                <a:latin typeface="Bahnschrift Condensed" pitchFamily="34" charset="0"/>
              </a:rPr>
              <a:t>Titanic</a:t>
            </a:r>
            <a:r>
              <a:rPr lang="en-US" sz="6600" b="1" dirty="0" smtClean="0">
                <a:effectLst>
                  <a:outerShdw blurRad="38100" dist="38100" dir="2700000" algn="tl">
                    <a:srgbClr val="000000">
                      <a:alpha val="43137"/>
                    </a:srgbClr>
                  </a:outerShdw>
                </a:effectLst>
                <a:latin typeface="Bahnschrift Condensed" pitchFamily="34" charset="0"/>
              </a:rPr>
              <a:t> Dataset</a:t>
            </a:r>
            <a:endParaRPr lang="en-IN" sz="6600" b="1" dirty="0">
              <a:effectLst>
                <a:outerShdw blurRad="38100" dist="38100" dir="2700000" algn="tl">
                  <a:srgbClr val="000000">
                    <a:alpha val="43137"/>
                  </a:srgbClr>
                </a:outerShdw>
              </a:effectLst>
              <a:latin typeface="Bahnschrift Condensed" pitchFamily="34" charset="0"/>
            </a:endParaRPr>
          </a:p>
        </p:txBody>
      </p:sp>
      <p:sp>
        <p:nvSpPr>
          <p:cNvPr id="5" name="TextBox 4"/>
          <p:cNvSpPr txBox="1"/>
          <p:nvPr/>
        </p:nvSpPr>
        <p:spPr>
          <a:xfrm>
            <a:off x="5333605" y="6112043"/>
            <a:ext cx="3053208" cy="400110"/>
          </a:xfrm>
          <a:prstGeom prst="rect">
            <a:avLst/>
          </a:prstGeom>
          <a:noFill/>
        </p:spPr>
        <p:txBody>
          <a:bodyPr wrap="none" rtlCol="0">
            <a:spAutoFit/>
          </a:bodyPr>
          <a:lstStyle/>
          <a:p>
            <a:r>
              <a:rPr lang="en-US" sz="2000" b="1" dirty="0" smtClean="0">
                <a:solidFill>
                  <a:srgbClr val="C00000"/>
                </a:solidFill>
                <a:latin typeface="Arial Narrow" pitchFamily="34" charset="0"/>
              </a:rPr>
              <a:t>- Efforts by Anshul Aggarwal</a:t>
            </a:r>
            <a:endParaRPr lang="en-IN" sz="2000" b="1" dirty="0">
              <a:solidFill>
                <a:srgbClr val="C00000"/>
              </a:solidFill>
              <a:latin typeface="Arial Narrow" pitchFamily="34" charset="0"/>
            </a:endParaRPr>
          </a:p>
        </p:txBody>
      </p:sp>
    </p:spTree>
    <p:extLst>
      <p:ext uri="{BB962C8B-B14F-4D97-AF65-F5344CB8AC3E}">
        <p14:creationId xmlns:p14="http://schemas.microsoft.com/office/powerpoint/2010/main" val="468421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8147" y="381000"/>
            <a:ext cx="7467600" cy="1785104"/>
          </a:xfrm>
          <a:prstGeom prst="rect">
            <a:avLst/>
          </a:prstGeom>
          <a:noFill/>
        </p:spPr>
        <p:txBody>
          <a:bodyPr wrap="square" rtlCol="0">
            <a:spAutoFit/>
          </a:bodyPr>
          <a:lstStyle/>
          <a:p>
            <a:pPr algn="ctr"/>
            <a:r>
              <a:rPr lang="en-US" sz="6600" b="1" dirty="0" smtClean="0">
                <a:effectLst>
                  <a:outerShdw blurRad="38100" dist="38100" dir="2700000" algn="tl">
                    <a:srgbClr val="000000">
                      <a:alpha val="43137"/>
                    </a:srgbClr>
                  </a:outerShdw>
                </a:effectLst>
                <a:latin typeface="Bahnschrift Condensed" pitchFamily="34" charset="0"/>
              </a:rPr>
              <a:t>Third Step – </a:t>
            </a:r>
            <a:r>
              <a:rPr lang="en-US" sz="4400" b="1" dirty="0" smtClean="0">
                <a:effectLst>
                  <a:outerShdw blurRad="38100" dist="38100" dir="2700000" algn="tl">
                    <a:srgbClr val="000000">
                      <a:alpha val="43137"/>
                    </a:srgbClr>
                  </a:outerShdw>
                </a:effectLst>
                <a:latin typeface="Bahnschrift Condensed" pitchFamily="34" charset="0"/>
              </a:rPr>
              <a:t>Choosing and training the model</a:t>
            </a:r>
            <a:endParaRPr lang="en-IN" sz="6600" b="1" dirty="0">
              <a:effectLst>
                <a:outerShdw blurRad="38100" dist="38100" dir="2700000" algn="tl">
                  <a:srgbClr val="000000">
                    <a:alpha val="43137"/>
                  </a:srgbClr>
                </a:outerShdw>
              </a:effectLst>
              <a:latin typeface="Bahnschrift Condensed" pitchFamily="34" charset="0"/>
            </a:endParaRPr>
          </a:p>
        </p:txBody>
      </p:sp>
      <p:sp>
        <p:nvSpPr>
          <p:cNvPr id="3" name="TextBox 2"/>
          <p:cNvSpPr txBox="1"/>
          <p:nvPr/>
        </p:nvSpPr>
        <p:spPr>
          <a:xfrm>
            <a:off x="818147" y="2166104"/>
            <a:ext cx="7467600" cy="3785652"/>
          </a:xfrm>
          <a:prstGeom prst="rect">
            <a:avLst/>
          </a:prstGeom>
          <a:noFill/>
        </p:spPr>
        <p:txBody>
          <a:bodyPr wrap="square" rtlCol="0">
            <a:spAutoFit/>
          </a:bodyPr>
          <a:lstStyle/>
          <a:p>
            <a:r>
              <a:rPr lang="en-US" sz="2400" dirty="0" smtClean="0">
                <a:latin typeface="Arial Narrow" pitchFamily="34" charset="0"/>
              </a:rPr>
              <a:t>Machine Learning provides us with number of algorithms to train our datasets. After analyzing the data we realize that the target value is classified into either survived (1) or not survived (0). So in the training session I would be training my model using different classification models to get the best prediction model like:</a:t>
            </a:r>
          </a:p>
          <a:p>
            <a:pPr marL="800100" lvl="1" indent="-342900">
              <a:buFont typeface="Arial" pitchFamily="34" charset="0"/>
              <a:buChar char="•"/>
            </a:pPr>
            <a:r>
              <a:rPr lang="en-US" sz="2400" i="1" dirty="0" smtClean="0">
                <a:effectLst>
                  <a:outerShdw blurRad="38100" dist="38100" dir="2700000" algn="tl">
                    <a:srgbClr val="000000">
                      <a:alpha val="43137"/>
                    </a:srgbClr>
                  </a:outerShdw>
                </a:effectLst>
                <a:latin typeface="Arial Narrow" pitchFamily="34" charset="0"/>
              </a:rPr>
              <a:t>Logistic Regression  </a:t>
            </a:r>
          </a:p>
          <a:p>
            <a:pPr marL="800100" lvl="1" indent="-342900">
              <a:buFont typeface="Arial" pitchFamily="34" charset="0"/>
              <a:buChar char="•"/>
            </a:pPr>
            <a:r>
              <a:rPr lang="en-US" sz="2400" i="1" dirty="0" smtClean="0">
                <a:effectLst>
                  <a:outerShdw blurRad="38100" dist="38100" dir="2700000" algn="tl">
                    <a:srgbClr val="000000">
                      <a:alpha val="43137"/>
                    </a:srgbClr>
                  </a:outerShdw>
                </a:effectLst>
                <a:latin typeface="Arial Narrow" pitchFamily="34" charset="0"/>
              </a:rPr>
              <a:t>Support Vector Machine Classification</a:t>
            </a:r>
          </a:p>
          <a:p>
            <a:pPr marL="800100" lvl="1" indent="-342900">
              <a:buFont typeface="Arial" pitchFamily="34" charset="0"/>
              <a:buChar char="•"/>
            </a:pPr>
            <a:r>
              <a:rPr lang="en-US" sz="2400" i="1" dirty="0" smtClean="0">
                <a:effectLst>
                  <a:outerShdw blurRad="38100" dist="38100" dir="2700000" algn="tl">
                    <a:srgbClr val="000000">
                      <a:alpha val="43137"/>
                    </a:srgbClr>
                  </a:outerShdw>
                </a:effectLst>
                <a:latin typeface="Arial Narrow" pitchFamily="34" charset="0"/>
              </a:rPr>
              <a:t>K Nearest Neighbors Classification</a:t>
            </a:r>
          </a:p>
          <a:p>
            <a:pPr marL="800100" lvl="1" indent="-342900">
              <a:buFont typeface="Arial" pitchFamily="34" charset="0"/>
              <a:buChar char="•"/>
            </a:pPr>
            <a:r>
              <a:rPr lang="en-US" sz="2400" i="1" dirty="0" smtClean="0">
                <a:effectLst>
                  <a:outerShdw blurRad="38100" dist="38100" dir="2700000" algn="tl">
                    <a:srgbClr val="000000">
                      <a:alpha val="43137"/>
                    </a:srgbClr>
                  </a:outerShdw>
                </a:effectLst>
                <a:latin typeface="Arial Narrow" pitchFamily="34" charset="0"/>
              </a:rPr>
              <a:t>Random Forest Classification</a:t>
            </a:r>
            <a:endParaRPr lang="en-IN" sz="2400" i="1" dirty="0">
              <a:effectLst>
                <a:outerShdw blurRad="38100" dist="38100" dir="2700000" algn="tl">
                  <a:srgbClr val="000000">
                    <a:alpha val="43137"/>
                  </a:srgbClr>
                </a:outerShdw>
              </a:effectLst>
              <a:latin typeface="Arial Narrow" pitchFamily="34" charset="0"/>
            </a:endParaRPr>
          </a:p>
        </p:txBody>
      </p:sp>
    </p:spTree>
    <p:extLst>
      <p:ext uri="{BB962C8B-B14F-4D97-AF65-F5344CB8AC3E}">
        <p14:creationId xmlns:p14="http://schemas.microsoft.com/office/powerpoint/2010/main" val="2961858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73558"/>
            <a:ext cx="4121641"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latin typeface="Bahnschrift Condensed" pitchFamily="34" charset="0"/>
              </a:rPr>
              <a:t>- Logistic Regression</a:t>
            </a:r>
            <a:endParaRPr lang="en-IN" sz="4400" b="1" dirty="0">
              <a:effectLst>
                <a:outerShdw blurRad="38100" dist="38100" dir="2700000" algn="tl">
                  <a:srgbClr val="000000">
                    <a:alpha val="43137"/>
                  </a:srgbClr>
                </a:outerShdw>
              </a:effectLst>
              <a:latin typeface="Bahnschrift Condensed" pitchFamily="34"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6750"/>
          <a:stretch/>
        </p:blipFill>
        <p:spPr>
          <a:xfrm>
            <a:off x="3199547" y="1190277"/>
            <a:ext cx="4943425" cy="2314923"/>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820554" y="3810000"/>
            <a:ext cx="7485246" cy="2308324"/>
          </a:xfrm>
          <a:prstGeom prst="rect">
            <a:avLst/>
          </a:prstGeom>
        </p:spPr>
        <p:txBody>
          <a:bodyPr wrap="square">
            <a:spAutoFit/>
          </a:bodyPr>
          <a:lstStyle/>
          <a:p>
            <a:r>
              <a:rPr lang="en-IN" sz="2400" i="1" dirty="0" smtClean="0">
                <a:latin typeface="Arial Narrow" pitchFamily="34" charset="0"/>
              </a:rPr>
              <a:t>Logistic regression </a:t>
            </a:r>
            <a:r>
              <a:rPr lang="en-IN" sz="2400" dirty="0" smtClean="0">
                <a:latin typeface="Arial Narrow" pitchFamily="34" charset="0"/>
              </a:rPr>
              <a:t>is a statistical model that in its basic form uses a logistic function to model a binary dependent variable, although many more complex extensions exist. Mathematically, a binary logistic model has a dependent variable with two possible values, such as pass/fail which is represented by an indicator variable, where the two values are labelled "0" and "1". </a:t>
            </a:r>
            <a:endParaRPr lang="en-IN" sz="2400" dirty="0">
              <a:latin typeface="Arial Narrow"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09538"/>
            <a:ext cx="3371850" cy="1676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7726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upport Vector Machine (SVM) Algorithm - Javatpoint"/>
          <p:cNvPicPr>
            <a:picLocks noChangeAspect="1" noChangeArrowheads="1"/>
          </p:cNvPicPr>
          <p:nvPr/>
        </p:nvPicPr>
        <p:blipFill rotWithShape="1">
          <a:blip r:embed="rId2">
            <a:extLst>
              <a:ext uri="{28A0092B-C50C-407E-A947-70E740481C1C}">
                <a14:useLocalDpi xmlns:a14="http://schemas.microsoft.com/office/drawing/2010/main" val="0"/>
              </a:ext>
            </a:extLst>
          </a:blip>
          <a:srcRect l="1505" r="1371"/>
          <a:stretch/>
        </p:blipFill>
        <p:spPr bwMode="auto">
          <a:xfrm>
            <a:off x="1044550" y="1295400"/>
            <a:ext cx="7019025" cy="4612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2000" y="399000"/>
            <a:ext cx="7584127"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latin typeface="Bahnschrift Condensed" pitchFamily="34" charset="0"/>
              </a:rPr>
              <a:t>- Support Vector Machine Classification</a:t>
            </a:r>
            <a:endParaRPr lang="en-IN" sz="4400" b="1" dirty="0">
              <a:effectLst>
                <a:outerShdw blurRad="38100" dist="38100" dir="2700000" algn="tl">
                  <a:srgbClr val="000000">
                    <a:alpha val="43137"/>
                  </a:srgbClr>
                </a:outerShdw>
              </a:effectLst>
              <a:latin typeface="Bahnschrift Condensed" pitchFamily="34" charset="0"/>
            </a:endParaRPr>
          </a:p>
        </p:txBody>
      </p:sp>
      <p:sp>
        <p:nvSpPr>
          <p:cNvPr id="3" name="Rectangle 2"/>
          <p:cNvSpPr/>
          <p:nvPr/>
        </p:nvSpPr>
        <p:spPr>
          <a:xfrm>
            <a:off x="2438400" y="5559530"/>
            <a:ext cx="4876800" cy="1015663"/>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IN" sz="2000" dirty="0" smtClean="0">
                <a:latin typeface="Arial Narrow" pitchFamily="34" charset="0"/>
              </a:rPr>
              <a:t>New examples are then mapped into that same space and predicted to belong to a category based on the side of the gap on which they fall.</a:t>
            </a:r>
            <a:endParaRPr lang="en-IN" sz="2000" dirty="0">
              <a:latin typeface="Arial Narrow" pitchFamily="34" charset="0"/>
            </a:endParaRPr>
          </a:p>
        </p:txBody>
      </p:sp>
      <p:sp>
        <p:nvSpPr>
          <p:cNvPr id="4" name="Rectangle 3"/>
          <p:cNvSpPr/>
          <p:nvPr/>
        </p:nvSpPr>
        <p:spPr>
          <a:xfrm>
            <a:off x="6708808" y="1600200"/>
            <a:ext cx="1905000" cy="2590800"/>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IN" sz="2000" dirty="0" smtClean="0">
                <a:latin typeface="Arial Narrow" pitchFamily="34" charset="0"/>
              </a:rPr>
              <a:t>Support-vector machines are supervised learning models  that analyse data used for classification and regression. </a:t>
            </a:r>
            <a:endParaRPr lang="en-IN" sz="2000" dirty="0">
              <a:latin typeface="Arial Narrow" pitchFamily="34" charset="0"/>
            </a:endParaRPr>
          </a:p>
        </p:txBody>
      </p:sp>
      <p:sp>
        <p:nvSpPr>
          <p:cNvPr id="5" name="Rectangle 4"/>
          <p:cNvSpPr/>
          <p:nvPr/>
        </p:nvSpPr>
        <p:spPr>
          <a:xfrm>
            <a:off x="258278" y="3712871"/>
            <a:ext cx="2057400" cy="2862322"/>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en-IN" sz="2000" dirty="0" smtClean="0">
                <a:latin typeface="Arial Narrow" pitchFamily="34" charset="0"/>
              </a:rPr>
              <a:t>It’s a representation of the examples as points in space, mapped so that the examples of the separate categories are divided by a clear gap that is as wide as possible. </a:t>
            </a:r>
            <a:endParaRPr lang="en-IN" sz="2000" dirty="0">
              <a:latin typeface="Arial Narrow" pitchFamily="34" charset="0"/>
            </a:endParaRPr>
          </a:p>
        </p:txBody>
      </p:sp>
    </p:spTree>
    <p:extLst>
      <p:ext uri="{BB962C8B-B14F-4D97-AF65-F5344CB8AC3E}">
        <p14:creationId xmlns:p14="http://schemas.microsoft.com/office/powerpoint/2010/main" val="315931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81000"/>
            <a:ext cx="6926896"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latin typeface="Bahnschrift Condensed" pitchFamily="34" charset="0"/>
              </a:rPr>
              <a:t>- K Nearest Neighbors Classification</a:t>
            </a:r>
            <a:endParaRPr lang="en-IN" sz="4400" b="1" dirty="0">
              <a:effectLst>
                <a:outerShdw blurRad="38100" dist="38100" dir="2700000" algn="tl">
                  <a:srgbClr val="000000">
                    <a:alpha val="43137"/>
                  </a:srgbClr>
                </a:outerShdw>
              </a:effectLst>
              <a:latin typeface="Bahnschrift Condensed" pitchFamily="34" charset="0"/>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48203"/>
          <a:stretch/>
        </p:blipFill>
        <p:spPr bwMode="auto">
          <a:xfrm>
            <a:off x="762000" y="1165101"/>
            <a:ext cx="2667000" cy="24075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8632" b="48283"/>
          <a:stretch/>
        </p:blipFill>
        <p:spPr bwMode="auto">
          <a:xfrm>
            <a:off x="266700" y="2770447"/>
            <a:ext cx="1828800" cy="1604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3326" t="50000" r="19223"/>
          <a:stretch/>
        </p:blipFill>
        <p:spPr bwMode="auto">
          <a:xfrm>
            <a:off x="762001" y="3810000"/>
            <a:ext cx="2813342" cy="2133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806871" y="1330468"/>
            <a:ext cx="4498930" cy="2308324"/>
          </a:xfrm>
          <a:prstGeom prst="rect">
            <a:avLst/>
          </a:prstGeom>
        </p:spPr>
        <p:txBody>
          <a:bodyPr wrap="square">
            <a:spAutoFit/>
          </a:bodyPr>
          <a:lstStyle/>
          <a:p>
            <a:r>
              <a:rPr lang="en-IN" sz="2400" dirty="0">
                <a:latin typeface="Arial Narrow" pitchFamily="34" charset="0"/>
              </a:rPr>
              <a:t>T</a:t>
            </a:r>
            <a:r>
              <a:rPr lang="en-IN" sz="2400" dirty="0" smtClean="0">
                <a:latin typeface="Arial Narrow" pitchFamily="34" charset="0"/>
              </a:rPr>
              <a:t>he k-nearest neighbors algorithm (k-NN) is a non-parametric method used for classification and regression. In both cases, the input consists of the k closest training examples in the feature space. </a:t>
            </a:r>
            <a:endParaRPr lang="en-IN" sz="2400" dirty="0">
              <a:latin typeface="Arial Narrow" pitchFamily="34" charset="0"/>
            </a:endParaRPr>
          </a:p>
        </p:txBody>
      </p:sp>
      <p:sp>
        <p:nvSpPr>
          <p:cNvPr id="4" name="Rectangle 3"/>
          <p:cNvSpPr/>
          <p:nvPr/>
        </p:nvSpPr>
        <p:spPr>
          <a:xfrm>
            <a:off x="3780401" y="3696486"/>
            <a:ext cx="4525400" cy="2308324"/>
          </a:xfrm>
          <a:prstGeom prst="rect">
            <a:avLst/>
          </a:prstGeom>
        </p:spPr>
        <p:txBody>
          <a:bodyPr wrap="square">
            <a:spAutoFit/>
          </a:bodyPr>
          <a:lstStyle/>
          <a:p>
            <a:r>
              <a:rPr lang="en-IN" sz="2400" dirty="0" smtClean="0">
                <a:latin typeface="Arial Narrow" pitchFamily="34" charset="0"/>
              </a:rPr>
              <a:t>In k-NN classification, the output is a class membership. An object is classified by a plurality vote of its neighbors, with the object being assigned to the class most common among its k nearest neighbors</a:t>
            </a:r>
            <a:endParaRPr lang="en-IN" sz="2400" dirty="0">
              <a:latin typeface="Arial Narrow" pitchFamily="34" charset="0"/>
            </a:endParaRPr>
          </a:p>
        </p:txBody>
      </p:sp>
    </p:spTree>
    <p:extLst>
      <p:ext uri="{BB962C8B-B14F-4D97-AF65-F5344CB8AC3E}">
        <p14:creationId xmlns:p14="http://schemas.microsoft.com/office/powerpoint/2010/main" val="1645376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77279"/>
            <a:ext cx="5937844"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latin typeface="Bahnschrift Condensed" pitchFamily="34" charset="0"/>
              </a:rPr>
              <a:t>- Random Forest Classification</a:t>
            </a:r>
            <a:endParaRPr lang="en-IN" sz="4400" b="1" dirty="0">
              <a:effectLst>
                <a:outerShdw blurRad="38100" dist="38100" dir="2700000" algn="tl">
                  <a:srgbClr val="000000">
                    <a:alpha val="43137"/>
                  </a:srgbClr>
                </a:outerShdw>
              </a:effectLst>
              <a:latin typeface="Bahnschrift Condensed" pitchFamily="34" charset="0"/>
            </a:endParaRPr>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114" y="1447800"/>
            <a:ext cx="7586133" cy="426720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5424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381000"/>
            <a:ext cx="7543800" cy="1785104"/>
          </a:xfrm>
          <a:prstGeom prst="rect">
            <a:avLst/>
          </a:prstGeom>
        </p:spPr>
        <p:txBody>
          <a:bodyPr wrap="square">
            <a:spAutoFit/>
          </a:bodyPr>
          <a:lstStyle/>
          <a:p>
            <a:pPr lvl="0" algn="ctr"/>
            <a:r>
              <a:rPr lang="en-US" sz="6600" b="1" dirty="0" smtClean="0">
                <a:solidFill>
                  <a:prstClr val="black"/>
                </a:solidFill>
                <a:effectLst>
                  <a:outerShdw blurRad="38100" dist="38100" dir="2700000" algn="tl">
                    <a:srgbClr val="000000">
                      <a:alpha val="43137"/>
                    </a:srgbClr>
                  </a:outerShdw>
                </a:effectLst>
                <a:latin typeface="Bahnschrift Condensed" pitchFamily="34" charset="0"/>
              </a:rPr>
              <a:t>Fourth </a:t>
            </a:r>
            <a:r>
              <a:rPr lang="en-US" sz="6600" b="1" dirty="0">
                <a:solidFill>
                  <a:prstClr val="black"/>
                </a:solidFill>
                <a:effectLst>
                  <a:outerShdw blurRad="38100" dist="38100" dir="2700000" algn="tl">
                    <a:srgbClr val="000000">
                      <a:alpha val="43137"/>
                    </a:srgbClr>
                  </a:outerShdw>
                </a:effectLst>
                <a:latin typeface="Bahnschrift Condensed" pitchFamily="34" charset="0"/>
              </a:rPr>
              <a:t>Step – </a:t>
            </a:r>
            <a:r>
              <a:rPr lang="en-US" sz="4400" b="1" dirty="0" smtClean="0">
                <a:solidFill>
                  <a:prstClr val="black"/>
                </a:solidFill>
                <a:effectLst>
                  <a:outerShdw blurRad="38100" dist="38100" dir="2700000" algn="tl">
                    <a:srgbClr val="000000">
                      <a:alpha val="43137"/>
                    </a:srgbClr>
                  </a:outerShdw>
                </a:effectLst>
                <a:latin typeface="Bahnschrift Condensed" pitchFamily="34" charset="0"/>
              </a:rPr>
              <a:t>Evaluating different models</a:t>
            </a:r>
            <a:endParaRPr lang="en-IN" sz="6600" b="1" dirty="0">
              <a:solidFill>
                <a:prstClr val="black"/>
              </a:solidFill>
              <a:effectLst>
                <a:outerShdw blurRad="38100" dist="38100" dir="2700000" algn="tl">
                  <a:srgbClr val="000000">
                    <a:alpha val="43137"/>
                  </a:srgbClr>
                </a:outerShdw>
              </a:effectLst>
              <a:latin typeface="Bahnschrift Condensed" pitchFamily="34" charset="0"/>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228" t="82676" r="56403" b="5725"/>
          <a:stretch/>
        </p:blipFill>
        <p:spPr bwMode="auto">
          <a:xfrm>
            <a:off x="361332" y="3886200"/>
            <a:ext cx="3738550" cy="9649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105" t="82558" r="50000" b="6450"/>
          <a:stretch/>
        </p:blipFill>
        <p:spPr bwMode="auto">
          <a:xfrm>
            <a:off x="304800" y="5181600"/>
            <a:ext cx="4172567" cy="899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6465" t="38444" r="45114" b="50718"/>
          <a:stretch/>
        </p:blipFill>
        <p:spPr>
          <a:xfrm>
            <a:off x="3816620" y="4209097"/>
            <a:ext cx="4946380" cy="840606"/>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5895" t="37415" r="56000" b="50609"/>
          <a:stretch/>
        </p:blipFill>
        <p:spPr>
          <a:xfrm>
            <a:off x="4648200" y="5257800"/>
            <a:ext cx="3872686" cy="1051560"/>
          </a:xfrm>
          <a:prstGeom prst="rect">
            <a:avLst/>
          </a:prstGeom>
          <a:ln>
            <a:noFill/>
          </a:ln>
          <a:effectLst>
            <a:outerShdw blurRad="292100" dist="139700" dir="2700000" algn="tl" rotWithShape="0">
              <a:srgbClr val="333333">
                <a:alpha val="65000"/>
              </a:srgbClr>
            </a:outerShdw>
          </a:effectLst>
        </p:spPr>
      </p:pic>
      <p:pic>
        <p:nvPicPr>
          <p:cNvPr id="1024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33900" y="2141973"/>
            <a:ext cx="3298257" cy="1939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889548" y="2575676"/>
            <a:ext cx="2719014" cy="584775"/>
          </a:xfrm>
          <a:prstGeom prst="rect">
            <a:avLst/>
          </a:prstGeom>
          <a:noFill/>
        </p:spPr>
        <p:txBody>
          <a:bodyPr wrap="none" rtlCol="0">
            <a:spAutoFit/>
          </a:bodyPr>
          <a:lstStyle/>
          <a:p>
            <a:r>
              <a:rPr lang="en-US" sz="3200" dirty="0" smtClean="0">
                <a:latin typeface="Bahnschrift Condensed" pitchFamily="34" charset="0"/>
              </a:rPr>
              <a:t>CONFUSION MATRIX</a:t>
            </a:r>
            <a:endParaRPr lang="en-IN" sz="3200" dirty="0">
              <a:latin typeface="Bahnschrift Condensed" pitchFamily="34" charset="0"/>
            </a:endParaRPr>
          </a:p>
        </p:txBody>
      </p:sp>
      <p:pic>
        <p:nvPicPr>
          <p:cNvPr id="1024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3487108" y="2201953"/>
            <a:ext cx="1225550"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688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6254" t="35436" r="51640" b="13290"/>
          <a:stretch/>
        </p:blipFill>
        <p:spPr>
          <a:xfrm>
            <a:off x="2971800" y="555859"/>
            <a:ext cx="5258910" cy="4724400"/>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842" t="54445" r="65368" b="26093"/>
          <a:stretch/>
        </p:blipFill>
        <p:spPr>
          <a:xfrm>
            <a:off x="533400" y="3886200"/>
            <a:ext cx="3467102" cy="21336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533400" y="1143000"/>
            <a:ext cx="2311851" cy="1446550"/>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latin typeface="Bahnschrift Condensed" pitchFamily="34" charset="0"/>
              </a:rPr>
              <a:t>Comparing </a:t>
            </a:r>
          </a:p>
          <a:p>
            <a:r>
              <a:rPr lang="en-US" sz="4400" b="1" dirty="0" smtClean="0">
                <a:effectLst>
                  <a:outerShdw blurRad="38100" dist="38100" dir="2700000" algn="tl">
                    <a:srgbClr val="000000">
                      <a:alpha val="43137"/>
                    </a:srgbClr>
                  </a:outerShdw>
                </a:effectLst>
                <a:latin typeface="Bahnschrift Condensed" pitchFamily="34" charset="0"/>
              </a:rPr>
              <a:t>Accuracies</a:t>
            </a:r>
            <a:endParaRPr lang="en-IN" sz="4400" b="1" dirty="0">
              <a:effectLst>
                <a:outerShdw blurRad="38100" dist="38100" dir="2700000" algn="tl">
                  <a:srgbClr val="000000">
                    <a:alpha val="43137"/>
                  </a:srgbClr>
                </a:outerShdw>
              </a:effectLst>
              <a:latin typeface="Bahnschrift Condensed" pitchFamily="34" charset="0"/>
            </a:endParaRPr>
          </a:p>
        </p:txBody>
      </p:sp>
    </p:spTree>
    <p:extLst>
      <p:ext uri="{BB962C8B-B14F-4D97-AF65-F5344CB8AC3E}">
        <p14:creationId xmlns:p14="http://schemas.microsoft.com/office/powerpoint/2010/main" val="1212730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381000"/>
            <a:ext cx="7543800" cy="1785104"/>
          </a:xfrm>
          <a:prstGeom prst="rect">
            <a:avLst/>
          </a:prstGeom>
        </p:spPr>
        <p:txBody>
          <a:bodyPr wrap="square">
            <a:spAutoFit/>
          </a:bodyPr>
          <a:lstStyle/>
          <a:p>
            <a:pPr lvl="0" algn="ctr"/>
            <a:r>
              <a:rPr lang="en-US" sz="6600" b="1" dirty="0" smtClean="0">
                <a:solidFill>
                  <a:prstClr val="black"/>
                </a:solidFill>
                <a:effectLst>
                  <a:outerShdw blurRad="38100" dist="38100" dir="2700000" algn="tl">
                    <a:srgbClr val="000000">
                      <a:alpha val="43137"/>
                    </a:srgbClr>
                  </a:outerShdw>
                </a:effectLst>
                <a:latin typeface="Bahnschrift Condensed" pitchFamily="34" charset="0"/>
              </a:rPr>
              <a:t>Fifth </a:t>
            </a:r>
            <a:r>
              <a:rPr lang="en-US" sz="6600" b="1" dirty="0">
                <a:solidFill>
                  <a:prstClr val="black"/>
                </a:solidFill>
                <a:effectLst>
                  <a:outerShdw blurRad="38100" dist="38100" dir="2700000" algn="tl">
                    <a:srgbClr val="000000">
                      <a:alpha val="43137"/>
                    </a:srgbClr>
                  </a:outerShdw>
                </a:effectLst>
                <a:latin typeface="Bahnschrift Condensed" pitchFamily="34" charset="0"/>
              </a:rPr>
              <a:t>Step – </a:t>
            </a:r>
            <a:r>
              <a:rPr lang="en-US" sz="4400" b="1" dirty="0" smtClean="0">
                <a:solidFill>
                  <a:prstClr val="black"/>
                </a:solidFill>
                <a:effectLst>
                  <a:outerShdw blurRad="38100" dist="38100" dir="2700000" algn="tl">
                    <a:srgbClr val="000000">
                      <a:alpha val="43137"/>
                    </a:srgbClr>
                  </a:outerShdw>
                </a:effectLst>
                <a:latin typeface="Bahnschrift Condensed" pitchFamily="34" charset="0"/>
              </a:rPr>
              <a:t>Tuning hyper-parameters</a:t>
            </a:r>
            <a:endParaRPr lang="en-IN" sz="6600" b="1" dirty="0">
              <a:solidFill>
                <a:prstClr val="black"/>
              </a:solidFill>
              <a:effectLst>
                <a:outerShdw blurRad="38100" dist="38100" dir="2700000" algn="tl">
                  <a:srgbClr val="000000">
                    <a:alpha val="43137"/>
                  </a:srgbClr>
                </a:outerShdw>
              </a:effectLst>
              <a:latin typeface="Bahnschrift Condensed" pitchFamily="34" charset="0"/>
            </a:endParaRPr>
          </a:p>
        </p:txBody>
      </p:sp>
      <p:sp>
        <p:nvSpPr>
          <p:cNvPr id="3" name="TextBox 2"/>
          <p:cNvSpPr txBox="1"/>
          <p:nvPr/>
        </p:nvSpPr>
        <p:spPr>
          <a:xfrm>
            <a:off x="762001" y="2183750"/>
            <a:ext cx="7543800" cy="3785652"/>
          </a:xfrm>
          <a:prstGeom prst="rect">
            <a:avLst/>
          </a:prstGeom>
          <a:noFill/>
        </p:spPr>
        <p:txBody>
          <a:bodyPr wrap="square" rtlCol="0">
            <a:spAutoFit/>
          </a:bodyPr>
          <a:lstStyle/>
          <a:p>
            <a:r>
              <a:rPr lang="en-US" sz="2400" dirty="0" smtClean="0">
                <a:latin typeface="Arial Narrow" pitchFamily="34" charset="0"/>
              </a:rPr>
              <a:t>Sometimes the results you get after the prediction may not be the best ones, so hyper-parameter tuning has to be taken into consideration to get the optimal model architecture for the given model and it’s best to perform it on </a:t>
            </a:r>
            <a:r>
              <a:rPr lang="en-US" sz="2400" i="1" dirty="0" smtClean="0">
                <a:latin typeface="Arial Narrow" pitchFamily="34" charset="0"/>
              </a:rPr>
              <a:t>Cross-Validation Set</a:t>
            </a:r>
            <a:r>
              <a:rPr lang="en-US" sz="2400" dirty="0" smtClean="0">
                <a:latin typeface="Arial Narrow" pitchFamily="34" charset="0"/>
              </a:rPr>
              <a:t>.</a:t>
            </a:r>
            <a:endParaRPr lang="en-IN" sz="2400" dirty="0" smtClean="0">
              <a:latin typeface="Arial Narrow" pitchFamily="34" charset="0"/>
            </a:endParaRPr>
          </a:p>
          <a:p>
            <a:r>
              <a:rPr lang="en-US" sz="2400" dirty="0" smtClean="0">
                <a:latin typeface="Arial Narrow" pitchFamily="34" charset="0"/>
              </a:rPr>
              <a:t>This technique gives us the best values for the hyper-parameters which defines the model architecture. Hyper-parameters cannot be directly trained by the data so they can’t be counted as model parameters.</a:t>
            </a:r>
          </a:p>
          <a:p>
            <a:r>
              <a:rPr lang="en-US" sz="2400" dirty="0" smtClean="0">
                <a:latin typeface="Arial Narrow" pitchFamily="34" charset="0"/>
              </a:rPr>
              <a:t>One of the most basic hyper-parameter tuning method is:</a:t>
            </a:r>
          </a:p>
          <a:p>
            <a:pPr marL="800100" lvl="1" indent="-342900">
              <a:buFont typeface="Arial" pitchFamily="34" charset="0"/>
              <a:buChar char="•"/>
            </a:pPr>
            <a:r>
              <a:rPr lang="en-US" sz="2400" dirty="0" smtClean="0">
                <a:effectLst>
                  <a:outerShdw blurRad="38100" dist="38100" dir="2700000" algn="tl">
                    <a:srgbClr val="000000">
                      <a:alpha val="43137"/>
                    </a:srgbClr>
                  </a:outerShdw>
                </a:effectLst>
                <a:latin typeface="Arial Narrow" pitchFamily="34" charset="0"/>
              </a:rPr>
              <a:t>Grid search</a:t>
            </a:r>
          </a:p>
        </p:txBody>
      </p:sp>
    </p:spTree>
    <p:extLst>
      <p:ext uri="{BB962C8B-B14F-4D97-AF65-F5344CB8AC3E}">
        <p14:creationId xmlns:p14="http://schemas.microsoft.com/office/powerpoint/2010/main" val="3450209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2681" y="381000"/>
            <a:ext cx="3217547" cy="1107996"/>
          </a:xfrm>
          <a:prstGeom prst="rect">
            <a:avLst/>
          </a:prstGeom>
        </p:spPr>
        <p:txBody>
          <a:bodyPr wrap="none">
            <a:spAutoFit/>
          </a:bodyPr>
          <a:lstStyle/>
          <a:p>
            <a:r>
              <a:rPr lang="en-US" sz="6600" b="1" dirty="0" smtClean="0">
                <a:solidFill>
                  <a:prstClr val="black"/>
                </a:solidFill>
                <a:effectLst>
                  <a:outerShdw blurRad="38100" dist="38100" dir="2700000" algn="tl">
                    <a:srgbClr val="000000">
                      <a:alpha val="43137"/>
                    </a:srgbClr>
                  </a:outerShdw>
                </a:effectLst>
                <a:latin typeface="Bahnschrift Condensed" pitchFamily="34" charset="0"/>
              </a:rPr>
              <a:t>Conclusion</a:t>
            </a:r>
            <a:endParaRPr lang="en-IN" dirty="0"/>
          </a:p>
        </p:txBody>
      </p:sp>
      <p:sp>
        <p:nvSpPr>
          <p:cNvPr id="3" name="TextBox 2"/>
          <p:cNvSpPr txBox="1"/>
          <p:nvPr/>
        </p:nvSpPr>
        <p:spPr>
          <a:xfrm>
            <a:off x="762000" y="1488996"/>
            <a:ext cx="7543800" cy="1569660"/>
          </a:xfrm>
          <a:prstGeom prst="rect">
            <a:avLst/>
          </a:prstGeom>
          <a:noFill/>
        </p:spPr>
        <p:txBody>
          <a:bodyPr wrap="square" rtlCol="0">
            <a:spAutoFit/>
          </a:bodyPr>
          <a:lstStyle/>
          <a:p>
            <a:pPr marL="285750" indent="-285750">
              <a:buFont typeface="Arial" pitchFamily="34" charset="0"/>
              <a:buChar char="•"/>
            </a:pPr>
            <a:r>
              <a:rPr lang="en-US" sz="2400" dirty="0" smtClean="0">
                <a:latin typeface="Arial Narrow" pitchFamily="34" charset="0"/>
              </a:rPr>
              <a:t>KNN Classification model brings us the highest accuracy of  </a:t>
            </a:r>
            <a:r>
              <a:rPr lang="en-US" sz="2400" b="1" i="1" dirty="0" smtClean="0">
                <a:latin typeface="Arial Narrow" pitchFamily="34" charset="0"/>
              </a:rPr>
              <a:t>83.2</a:t>
            </a:r>
            <a:r>
              <a:rPr lang="en-US" sz="2400" dirty="0" smtClean="0">
                <a:latin typeface="Arial Narrow" pitchFamily="34" charset="0"/>
              </a:rPr>
              <a:t> than the other models used. </a:t>
            </a:r>
            <a:r>
              <a:rPr lang="en-IN" sz="2400" dirty="0" smtClean="0">
                <a:latin typeface="Arial Narrow" pitchFamily="34" charset="0"/>
              </a:rPr>
              <a:t> </a:t>
            </a:r>
          </a:p>
          <a:p>
            <a:pPr marL="285750" indent="-285750">
              <a:buFont typeface="Arial" pitchFamily="34" charset="0"/>
              <a:buChar char="•"/>
            </a:pPr>
            <a:r>
              <a:rPr lang="en-IN" sz="2400" dirty="0" smtClean="0">
                <a:latin typeface="Arial Narrow" pitchFamily="34" charset="0"/>
              </a:rPr>
              <a:t>Women, first class passengers as well as people with a small family had a better chance at survival. </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593"/>
          <a:stretch/>
        </p:blipFill>
        <p:spPr bwMode="auto">
          <a:xfrm>
            <a:off x="1905000" y="3059439"/>
            <a:ext cx="5257800" cy="3036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01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0800" y="1219200"/>
            <a:ext cx="3657600" cy="1107996"/>
          </a:xfrm>
          <a:prstGeom prst="rect">
            <a:avLst/>
          </a:prstGeom>
          <a:noFill/>
        </p:spPr>
        <p:txBody>
          <a:bodyPr wrap="square" rtlCol="0">
            <a:spAutoFit/>
          </a:bodyPr>
          <a:lstStyle/>
          <a:p>
            <a:r>
              <a:rPr lang="en-US" sz="6600" dirty="0" smtClean="0">
                <a:latin typeface="Colonna MT" pitchFamily="82" charset="0"/>
              </a:rPr>
              <a:t>Efforts by</a:t>
            </a:r>
            <a:endParaRPr lang="en-IN" sz="6600" dirty="0">
              <a:latin typeface="Colonna MT" pitchFamily="82" charset="0"/>
            </a:endParaRPr>
          </a:p>
        </p:txBody>
      </p:sp>
      <p:sp>
        <p:nvSpPr>
          <p:cNvPr id="3" name="TextBox 2"/>
          <p:cNvSpPr txBox="1"/>
          <p:nvPr/>
        </p:nvSpPr>
        <p:spPr>
          <a:xfrm>
            <a:off x="917712" y="2743200"/>
            <a:ext cx="7282891" cy="1446550"/>
          </a:xfrm>
          <a:prstGeom prst="rect">
            <a:avLst/>
          </a:prstGeom>
          <a:noFill/>
        </p:spPr>
        <p:txBody>
          <a:bodyPr wrap="none" rtlCol="0">
            <a:spAutoFit/>
          </a:bodyPr>
          <a:lstStyle/>
          <a:p>
            <a:r>
              <a:rPr lang="en-US" sz="8800" b="1" dirty="0" smtClean="0">
                <a:latin typeface="Bodoni MT Condensed" pitchFamily="18" charset="0"/>
              </a:rPr>
              <a:t>ANSHUL </a:t>
            </a:r>
            <a:r>
              <a:rPr lang="en-US" sz="8800" b="1" dirty="0" smtClean="0">
                <a:solidFill>
                  <a:srgbClr val="C00000"/>
                </a:solidFill>
                <a:latin typeface="Bodoni MT Condensed" pitchFamily="18" charset="0"/>
              </a:rPr>
              <a:t>AGGARWAL</a:t>
            </a:r>
            <a:endParaRPr lang="en-IN" sz="8800" b="1" dirty="0">
              <a:solidFill>
                <a:srgbClr val="C00000"/>
              </a:solidFill>
              <a:latin typeface="Bodoni MT Condensed" pitchFamily="18" charset="0"/>
            </a:endParaRPr>
          </a:p>
        </p:txBody>
      </p:sp>
      <p:sp>
        <p:nvSpPr>
          <p:cNvPr id="4" name="TextBox 3"/>
          <p:cNvSpPr txBox="1"/>
          <p:nvPr/>
        </p:nvSpPr>
        <p:spPr>
          <a:xfrm>
            <a:off x="4110900" y="6172200"/>
            <a:ext cx="4241867" cy="400110"/>
          </a:xfrm>
          <a:prstGeom prst="rect">
            <a:avLst/>
          </a:prstGeom>
          <a:noFill/>
        </p:spPr>
        <p:txBody>
          <a:bodyPr wrap="none" rtlCol="0">
            <a:spAutoFit/>
          </a:bodyPr>
          <a:lstStyle/>
          <a:p>
            <a:r>
              <a:rPr lang="en-US" sz="2000" dirty="0" smtClean="0">
                <a:latin typeface="Arial Narrow" pitchFamily="34" charset="0"/>
              </a:rPr>
              <a:t>Email Id- </a:t>
            </a:r>
            <a:r>
              <a:rPr lang="en-US" sz="2000" dirty="0" smtClean="0">
                <a:solidFill>
                  <a:srgbClr val="C00000"/>
                </a:solidFill>
                <a:latin typeface="Arial Narrow" pitchFamily="34" charset="0"/>
              </a:rPr>
              <a:t>anshulaggarwal24.aa@gmail.com</a:t>
            </a:r>
            <a:endParaRPr lang="en-IN" sz="2000" dirty="0">
              <a:solidFill>
                <a:srgbClr val="C00000"/>
              </a:solidFill>
              <a:latin typeface="Arial Narrow"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803361808"/>
              </p:ext>
            </p:extLst>
          </p:nvPr>
        </p:nvGraphicFramePr>
        <p:xfrm>
          <a:off x="5033089" y="5181600"/>
          <a:ext cx="3200400" cy="909683"/>
        </p:xfrm>
        <a:graphic>
          <a:graphicData uri="http://schemas.openxmlformats.org/presentationml/2006/ole">
            <mc:AlternateContent xmlns:mc="http://schemas.openxmlformats.org/markup-compatibility/2006">
              <mc:Choice xmlns:v="urn:schemas-microsoft-com:vml" Requires="v">
                <p:oleObj spid="_x0000_s1028" name="Packager Shell Object" showAsIcon="1" r:id="rId3" imgW="1691640" imgH="481320" progId="Package">
                  <p:embed/>
                </p:oleObj>
              </mc:Choice>
              <mc:Fallback>
                <p:oleObj name="Packager Shell Object" showAsIcon="1" r:id="rId3" imgW="1691640" imgH="481320" progId="Package">
                  <p:embed/>
                  <p:pic>
                    <p:nvPicPr>
                      <p:cNvPr id="0" name=""/>
                      <p:cNvPicPr/>
                      <p:nvPr/>
                    </p:nvPicPr>
                    <p:blipFill>
                      <a:blip r:embed="rId4"/>
                      <a:stretch>
                        <a:fillRect/>
                      </a:stretch>
                    </p:blipFill>
                    <p:spPr>
                      <a:xfrm>
                        <a:off x="5033089" y="5181600"/>
                        <a:ext cx="3200400" cy="909683"/>
                      </a:xfrm>
                      <a:prstGeom prst="rect">
                        <a:avLst/>
                      </a:prstGeom>
                    </p:spPr>
                  </p:pic>
                </p:oleObj>
              </mc:Fallback>
            </mc:AlternateContent>
          </a:graphicData>
        </a:graphic>
      </p:graphicFrame>
      <p:sp>
        <p:nvSpPr>
          <p:cNvPr id="6" name="TextBox 5"/>
          <p:cNvSpPr txBox="1"/>
          <p:nvPr/>
        </p:nvSpPr>
        <p:spPr>
          <a:xfrm>
            <a:off x="3726942" y="5486400"/>
            <a:ext cx="1385316" cy="523220"/>
          </a:xfrm>
          <a:prstGeom prst="rect">
            <a:avLst/>
          </a:prstGeom>
          <a:noFill/>
        </p:spPr>
        <p:txBody>
          <a:bodyPr wrap="none" rtlCol="0">
            <a:spAutoFit/>
          </a:bodyPr>
          <a:lstStyle/>
          <a:p>
            <a:r>
              <a:rPr lang="en-US" sz="2800" dirty="0" smtClean="0">
                <a:latin typeface="Bahnschrift Condensed" pitchFamily="34" charset="0"/>
              </a:rPr>
              <a:t>Ipynb File:</a:t>
            </a:r>
            <a:endParaRPr lang="en-IN" sz="2800" dirty="0">
              <a:latin typeface="Bahnschrift Condensed" pitchFamily="34" charset="0"/>
            </a:endParaRPr>
          </a:p>
        </p:txBody>
      </p:sp>
    </p:spTree>
    <p:extLst>
      <p:ext uri="{BB962C8B-B14F-4D97-AF65-F5344CB8AC3E}">
        <p14:creationId xmlns:p14="http://schemas.microsoft.com/office/powerpoint/2010/main" val="239256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5685" y="533400"/>
            <a:ext cx="7503695" cy="5632311"/>
          </a:xfrm>
          <a:prstGeom prst="rect">
            <a:avLst/>
          </a:prstGeom>
        </p:spPr>
        <p:txBody>
          <a:bodyPr wrap="square">
            <a:spAutoFit/>
          </a:bodyPr>
          <a:lstStyle/>
          <a:p>
            <a:r>
              <a:rPr lang="en-IN" sz="2400" b="1" dirty="0" smtClean="0">
                <a:latin typeface="Arial Narrow" pitchFamily="34" charset="0"/>
              </a:rPr>
              <a:t>RMS Titanic </a:t>
            </a:r>
            <a:r>
              <a:rPr lang="en-IN" sz="2400" dirty="0" smtClean="0">
                <a:latin typeface="Arial Narrow" pitchFamily="34" charset="0"/>
              </a:rPr>
              <a:t>was a British passenger liner operated by the White Star Line that sank in the North Atlantic Ocean, after striking an iceberg during her maiden voyage from Southampton to New York City. It was the largest ship afloat at the time she entered service. After leaving Southampton on 10 April 1912, Titanic called at Cherbourg in France and Queenstown (now Cobh) in Ireland, before heading west to New York.</a:t>
            </a:r>
          </a:p>
          <a:p>
            <a:endParaRPr lang="en-IN" sz="2400" dirty="0" smtClean="0">
              <a:latin typeface="Arial Narrow" pitchFamily="34" charset="0"/>
            </a:endParaRPr>
          </a:p>
          <a:p>
            <a:r>
              <a:rPr lang="en-IN" sz="2400" dirty="0" smtClean="0">
                <a:latin typeface="Arial Narrow" pitchFamily="34" charset="0"/>
              </a:rPr>
              <a:t>The collision caused the hull plates to buckle inwards along her starboard (right) side and opened five of her sixteen watertight compartments to the sea. Passengers and some crew members were evacuated in lifeboats, many of which were launched only partially loaded. A disproportionate number of men were left aboard because of a "women and children first" protocol for loading lifeboats. </a:t>
            </a:r>
            <a:endParaRPr lang="en-IN" sz="2400" dirty="0">
              <a:latin typeface="Arial Narrow" pitchFamily="34" charset="0"/>
            </a:endParaRPr>
          </a:p>
        </p:txBody>
      </p:sp>
    </p:spTree>
    <p:extLst>
      <p:ext uri="{BB962C8B-B14F-4D97-AF65-F5344CB8AC3E}">
        <p14:creationId xmlns:p14="http://schemas.microsoft.com/office/powerpoint/2010/main" val="4037786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5600" y="357739"/>
            <a:ext cx="2954655" cy="1107996"/>
          </a:xfrm>
          <a:prstGeom prst="rect">
            <a:avLst/>
          </a:prstGeom>
          <a:noFill/>
        </p:spPr>
        <p:txBody>
          <a:bodyPr wrap="none" rtlCol="0">
            <a:spAutoFit/>
          </a:bodyPr>
          <a:lstStyle/>
          <a:p>
            <a:r>
              <a:rPr lang="en-US" sz="6600" b="1" dirty="0" smtClean="0">
                <a:effectLst>
                  <a:outerShdw blurRad="38100" dist="38100" dir="2700000" algn="tl">
                    <a:srgbClr val="000000">
                      <a:alpha val="43137"/>
                    </a:srgbClr>
                  </a:outerShdw>
                </a:effectLst>
                <a:latin typeface="Bahnschrift Condensed" pitchFamily="34" charset="0"/>
              </a:rPr>
              <a:t>Objective</a:t>
            </a:r>
            <a:r>
              <a:rPr lang="en-US" sz="6600" b="1" dirty="0" smtClean="0">
                <a:latin typeface="Bahnschrift Condensed" pitchFamily="34" charset="0"/>
              </a:rPr>
              <a:t> </a:t>
            </a:r>
            <a:endParaRPr lang="en-IN" sz="6600" b="1" dirty="0">
              <a:latin typeface="Bahnschrift Condensed" pitchFamily="34" charset="0"/>
            </a:endParaRPr>
          </a:p>
        </p:txBody>
      </p:sp>
      <p:sp>
        <p:nvSpPr>
          <p:cNvPr id="3" name="TextBox 2"/>
          <p:cNvSpPr txBox="1"/>
          <p:nvPr/>
        </p:nvSpPr>
        <p:spPr>
          <a:xfrm>
            <a:off x="601027" y="1862750"/>
            <a:ext cx="7543800" cy="4339650"/>
          </a:xfrm>
          <a:prstGeom prst="rect">
            <a:avLst/>
          </a:prstGeom>
          <a:noFill/>
        </p:spPr>
        <p:txBody>
          <a:bodyPr wrap="square" rtlCol="0">
            <a:spAutoFit/>
          </a:bodyPr>
          <a:lstStyle/>
          <a:p>
            <a:r>
              <a:rPr lang="en-US" sz="2400" dirty="0" smtClean="0">
                <a:latin typeface="Arial Narrow" pitchFamily="34" charset="0"/>
              </a:rPr>
              <a:t>To find the </a:t>
            </a:r>
            <a:r>
              <a:rPr lang="en-IN" sz="2400" dirty="0" smtClean="0">
                <a:latin typeface="Arial Narrow" pitchFamily="34" charset="0"/>
              </a:rPr>
              <a:t>complete analysis of what sorts of people were likely to survive the shipwreck. So through the tools of machine learning, which passengers survived the tragedy has to be predicted. </a:t>
            </a:r>
          </a:p>
          <a:p>
            <a:endParaRPr lang="en-US" sz="2100" dirty="0">
              <a:latin typeface="Arial Narrow" pitchFamily="34" charset="0"/>
            </a:endParaRPr>
          </a:p>
          <a:p>
            <a:endParaRPr lang="en-IN" sz="2100" dirty="0" smtClean="0">
              <a:latin typeface="Arial Narrow" pitchFamily="34" charset="0"/>
            </a:endParaRPr>
          </a:p>
          <a:p>
            <a:pPr marL="342900" indent="-342900">
              <a:buFont typeface="Arial" pitchFamily="34" charset="0"/>
              <a:buChar char="•"/>
            </a:pPr>
            <a:r>
              <a:rPr lang="en-IN" sz="2400" dirty="0" smtClean="0">
                <a:latin typeface="Arial Narrow" pitchFamily="34" charset="0"/>
              </a:rPr>
              <a:t>The </a:t>
            </a:r>
            <a:r>
              <a:rPr lang="en-IN" sz="2400" i="1" dirty="0">
                <a:latin typeface="Arial Narrow" pitchFamily="34" charset="0"/>
              </a:rPr>
              <a:t>P</a:t>
            </a:r>
            <a:r>
              <a:rPr lang="en-IN" sz="2400" i="1" dirty="0" smtClean="0">
                <a:latin typeface="Arial Narrow" pitchFamily="34" charset="0"/>
              </a:rPr>
              <a:t>urpose</a:t>
            </a:r>
            <a:r>
              <a:rPr lang="en-IN" sz="2400" dirty="0" smtClean="0">
                <a:latin typeface="Arial Narrow" pitchFamily="34" charset="0"/>
              </a:rPr>
              <a:t> of this project is to document the process to create predictions for Titanic Survivor Prediction.</a:t>
            </a:r>
          </a:p>
          <a:p>
            <a:endParaRPr lang="en-US" sz="2100" dirty="0" smtClean="0">
              <a:latin typeface="Arial Narrow" pitchFamily="34" charset="0"/>
            </a:endParaRPr>
          </a:p>
          <a:p>
            <a:pPr marL="342900" indent="-342900">
              <a:buFont typeface="Arial" pitchFamily="34" charset="0"/>
              <a:buChar char="•"/>
            </a:pPr>
            <a:r>
              <a:rPr lang="en-IN" sz="2400" dirty="0" smtClean="0">
                <a:latin typeface="Arial Narrow" pitchFamily="34" charset="0"/>
              </a:rPr>
              <a:t>The </a:t>
            </a:r>
            <a:r>
              <a:rPr lang="en-IN" sz="2400" i="1" dirty="0" smtClean="0">
                <a:latin typeface="Arial Narrow" pitchFamily="34" charset="0"/>
              </a:rPr>
              <a:t>Objective</a:t>
            </a:r>
            <a:r>
              <a:rPr lang="en-IN" sz="2400" dirty="0" smtClean="0">
                <a:latin typeface="Arial Narrow" pitchFamily="34" charset="0"/>
              </a:rPr>
              <a:t> of this project was to build a classification model that could successfully determine whether a Titanic passenger lived or died.</a:t>
            </a:r>
          </a:p>
          <a:p>
            <a:pPr marL="342900" indent="-342900">
              <a:buFont typeface="Arial" pitchFamily="34" charset="0"/>
              <a:buChar char="•"/>
            </a:pPr>
            <a:endParaRPr lang="en-IN" sz="2100" dirty="0" smtClean="0">
              <a:latin typeface="Arial Narrow" pitchFamily="34" charset="0"/>
            </a:endParaRPr>
          </a:p>
        </p:txBody>
      </p:sp>
    </p:spTree>
    <p:extLst>
      <p:ext uri="{BB962C8B-B14F-4D97-AF65-F5344CB8AC3E}">
        <p14:creationId xmlns:p14="http://schemas.microsoft.com/office/powerpoint/2010/main" val="1954414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381000"/>
            <a:ext cx="7543800" cy="1785104"/>
          </a:xfrm>
          <a:prstGeom prst="rect">
            <a:avLst/>
          </a:prstGeom>
        </p:spPr>
        <p:txBody>
          <a:bodyPr wrap="square">
            <a:spAutoFit/>
          </a:bodyPr>
          <a:lstStyle/>
          <a:p>
            <a:pPr lvl="0" algn="ctr"/>
            <a:r>
              <a:rPr lang="en-US" sz="6600" b="1" dirty="0" smtClean="0">
                <a:solidFill>
                  <a:prstClr val="black"/>
                </a:solidFill>
                <a:effectLst>
                  <a:outerShdw blurRad="38100" dist="38100" dir="2700000" algn="tl">
                    <a:srgbClr val="000000">
                      <a:alpha val="43137"/>
                    </a:srgbClr>
                  </a:outerShdw>
                </a:effectLst>
                <a:latin typeface="Bahnschrift Condensed" pitchFamily="34" charset="0"/>
              </a:rPr>
              <a:t>First </a:t>
            </a:r>
            <a:r>
              <a:rPr lang="en-US" sz="6600" b="1" dirty="0">
                <a:solidFill>
                  <a:prstClr val="black"/>
                </a:solidFill>
                <a:effectLst>
                  <a:outerShdw blurRad="38100" dist="38100" dir="2700000" algn="tl">
                    <a:srgbClr val="000000">
                      <a:alpha val="43137"/>
                    </a:srgbClr>
                  </a:outerShdw>
                </a:effectLst>
                <a:latin typeface="Bahnschrift Condensed" pitchFamily="34" charset="0"/>
              </a:rPr>
              <a:t>Step – </a:t>
            </a:r>
            <a:r>
              <a:rPr lang="en-US" sz="4400" b="1" dirty="0" smtClean="0">
                <a:solidFill>
                  <a:prstClr val="black"/>
                </a:solidFill>
                <a:effectLst>
                  <a:outerShdw blurRad="38100" dist="38100" dir="2700000" algn="tl">
                    <a:srgbClr val="000000">
                      <a:alpha val="43137"/>
                    </a:srgbClr>
                  </a:outerShdw>
                </a:effectLst>
                <a:latin typeface="Bahnschrift Condensed" pitchFamily="34" charset="0"/>
              </a:rPr>
              <a:t>Importing useful libraries and </a:t>
            </a:r>
            <a:r>
              <a:rPr lang="en-US" sz="4400" b="1" dirty="0">
                <a:solidFill>
                  <a:prstClr val="black"/>
                </a:solidFill>
                <a:effectLst>
                  <a:outerShdw blurRad="38100" dist="38100" dir="2700000" algn="tl">
                    <a:srgbClr val="000000">
                      <a:alpha val="43137"/>
                    </a:srgbClr>
                  </a:outerShdw>
                </a:effectLst>
                <a:latin typeface="Bahnschrift Condensed" pitchFamily="34" charset="0"/>
              </a:rPr>
              <a:t>the </a:t>
            </a:r>
            <a:r>
              <a:rPr lang="en-US" sz="4400" b="1" dirty="0" smtClean="0">
                <a:solidFill>
                  <a:prstClr val="black"/>
                </a:solidFill>
                <a:effectLst>
                  <a:outerShdw blurRad="38100" dist="38100" dir="2700000" algn="tl">
                    <a:srgbClr val="000000">
                      <a:alpha val="43137"/>
                    </a:srgbClr>
                  </a:outerShdw>
                </a:effectLst>
                <a:latin typeface="Bahnschrift Condensed" pitchFamily="34" charset="0"/>
              </a:rPr>
              <a:t>dataset</a:t>
            </a:r>
            <a:endParaRPr lang="en-IN" sz="4400" b="1" dirty="0">
              <a:solidFill>
                <a:prstClr val="black"/>
              </a:solidFill>
              <a:effectLst>
                <a:outerShdw blurRad="38100" dist="38100" dir="2700000" algn="tl">
                  <a:srgbClr val="000000">
                    <a:alpha val="43137"/>
                  </a:srgbClr>
                </a:outerShdw>
              </a:effectLst>
              <a:latin typeface="Bahnschrift Condensed"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465" t="53961" r="7324" b="16846"/>
          <a:stretch/>
        </p:blipFill>
        <p:spPr>
          <a:xfrm>
            <a:off x="533400" y="4876800"/>
            <a:ext cx="8383277" cy="1806341"/>
          </a:xfrm>
          <a:prstGeom prst="rect">
            <a:avLst/>
          </a:prstGeom>
          <a:ln>
            <a:noFill/>
          </a:ln>
          <a:effectLst>
            <a:outerShdw blurRad="292100" dist="139700" dir="2700000" algn="tl" rotWithShape="0">
              <a:srgbClr val="333333">
                <a:alpha val="65000"/>
              </a:srgbClr>
            </a:outerShdw>
          </a:effec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933406" y="4078286"/>
            <a:ext cx="658813" cy="6334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128734" y="2425987"/>
            <a:ext cx="2787943" cy="584775"/>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200" dirty="0" smtClean="0">
                <a:latin typeface="Bahnschrift Condensed" pitchFamily="34" charset="0"/>
              </a:rPr>
              <a:t>Importing Libraries</a:t>
            </a:r>
            <a:endParaRPr lang="en-IN" sz="3200" dirty="0">
              <a:latin typeface="Bahnschrift Condensed" pitchFamily="34" charset="0"/>
            </a:endParaRPr>
          </a:p>
        </p:txBody>
      </p:sp>
      <p:sp>
        <p:nvSpPr>
          <p:cNvPr id="7" name="TextBox 6"/>
          <p:cNvSpPr txBox="1"/>
          <p:nvPr/>
        </p:nvSpPr>
        <p:spPr>
          <a:xfrm>
            <a:off x="6520462" y="2988367"/>
            <a:ext cx="1484702" cy="1077218"/>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3200" dirty="0" smtClean="0">
                <a:latin typeface="Bahnschrift Condensed" pitchFamily="34" charset="0"/>
              </a:rPr>
              <a:t>Imported </a:t>
            </a:r>
          </a:p>
          <a:p>
            <a:pPr algn="ctr"/>
            <a:r>
              <a:rPr lang="en-US" sz="3200" dirty="0" smtClean="0">
                <a:latin typeface="Bahnschrift Condensed" pitchFamily="34" charset="0"/>
              </a:rPr>
              <a:t>Dataset</a:t>
            </a:r>
            <a:endParaRPr lang="en-IN" sz="3200" dirty="0">
              <a:latin typeface="Bahnschrift Condensed" pitchFamily="34" charset="0"/>
            </a:endParaRPr>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127733" y="2202905"/>
            <a:ext cx="1225550"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6948" t="44152" r="41526" b="17111"/>
          <a:stretch/>
        </p:blipFill>
        <p:spPr>
          <a:xfrm>
            <a:off x="533400" y="2238577"/>
            <a:ext cx="4807788" cy="25227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0208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1" y="370340"/>
            <a:ext cx="7543800" cy="1785104"/>
          </a:xfrm>
          <a:prstGeom prst="rect">
            <a:avLst/>
          </a:prstGeom>
          <a:noFill/>
        </p:spPr>
        <p:txBody>
          <a:bodyPr wrap="square" rtlCol="0">
            <a:spAutoFit/>
          </a:bodyPr>
          <a:lstStyle/>
          <a:p>
            <a:pPr algn="ctr"/>
            <a:r>
              <a:rPr lang="en-US" sz="6600" b="1" dirty="0" smtClean="0">
                <a:effectLst>
                  <a:outerShdw blurRad="38100" dist="38100" dir="2700000" algn="tl">
                    <a:srgbClr val="000000">
                      <a:alpha val="43137"/>
                    </a:srgbClr>
                  </a:outerShdw>
                </a:effectLst>
                <a:latin typeface="Bahnschrift Condensed" pitchFamily="34" charset="0"/>
              </a:rPr>
              <a:t>Second Step – </a:t>
            </a:r>
            <a:r>
              <a:rPr lang="en-US" sz="4400" b="1" dirty="0" smtClean="0">
                <a:effectLst>
                  <a:outerShdw blurRad="38100" dist="38100" dir="2700000" algn="tl">
                    <a:srgbClr val="000000">
                      <a:alpha val="43137"/>
                    </a:srgbClr>
                  </a:outerShdw>
                </a:effectLst>
                <a:latin typeface="Bahnschrift Condensed" pitchFamily="34" charset="0"/>
              </a:rPr>
              <a:t>Visualizing and         Preparing the data</a:t>
            </a:r>
            <a:endParaRPr lang="en-IN" sz="4400" b="1" dirty="0">
              <a:effectLst>
                <a:outerShdw blurRad="38100" dist="38100" dir="2700000" algn="tl">
                  <a:srgbClr val="000000">
                    <a:alpha val="43137"/>
                  </a:srgbClr>
                </a:outerShdw>
              </a:effectLst>
              <a:latin typeface="Bahnschrift Condensed" pitchFamily="34" charset="0"/>
            </a:endParaRPr>
          </a:p>
        </p:txBody>
      </p:sp>
      <p:sp>
        <p:nvSpPr>
          <p:cNvPr id="3" name="TextBox 2"/>
          <p:cNvSpPr txBox="1"/>
          <p:nvPr/>
        </p:nvSpPr>
        <p:spPr>
          <a:xfrm>
            <a:off x="762001" y="2285999"/>
            <a:ext cx="7696199" cy="830997"/>
          </a:xfrm>
          <a:prstGeom prst="rect">
            <a:avLst/>
          </a:prstGeom>
          <a:noFill/>
        </p:spPr>
        <p:txBody>
          <a:bodyPr wrap="square" rtlCol="0">
            <a:spAutoFit/>
          </a:bodyPr>
          <a:lstStyle/>
          <a:p>
            <a:r>
              <a:rPr lang="en-US" sz="2400" dirty="0" smtClean="0">
                <a:latin typeface="Arial Narrow" pitchFamily="34" charset="0"/>
              </a:rPr>
              <a:t>In the dataset we are provided with different features which contribute to the survival of the people i.e. the target value</a:t>
            </a:r>
            <a:endParaRPr lang="en-IN" sz="2400" dirty="0">
              <a:latin typeface="Arial Narrow" pitchFamily="34" charset="0"/>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22" t="8225" b="5084"/>
          <a:stretch/>
        </p:blipFill>
        <p:spPr bwMode="auto">
          <a:xfrm>
            <a:off x="1755208" y="3261360"/>
            <a:ext cx="5557385" cy="27462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77180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000" t="30678" r="35579" b="4386"/>
          <a:stretch/>
        </p:blipFill>
        <p:spPr>
          <a:xfrm>
            <a:off x="1274763" y="1295400"/>
            <a:ext cx="6553200" cy="4618548"/>
          </a:xfrm>
          <a:prstGeom prst="rect">
            <a:avLst/>
          </a:prstGeom>
          <a:ln>
            <a:noFill/>
          </a:ln>
          <a:effectLst>
            <a:outerShdw blurRad="292100" dist="139700" dir="2700000" algn="tl" rotWithShape="0">
              <a:srgbClr val="333333">
                <a:alpha val="65000"/>
              </a:srgbClr>
            </a:outerShdw>
          </a:effectLst>
        </p:spPr>
        <p:style>
          <a:lnRef idx="1">
            <a:schemeClr val="accent1"/>
          </a:lnRef>
          <a:fillRef idx="3">
            <a:schemeClr val="accent1"/>
          </a:fillRef>
          <a:effectRef idx="2">
            <a:schemeClr val="accent1"/>
          </a:effectRef>
          <a:fontRef idx="minor">
            <a:schemeClr val="lt1"/>
          </a:fontRef>
        </p:style>
      </p:pic>
      <p:sp>
        <p:nvSpPr>
          <p:cNvPr id="4" name="TextBox 3"/>
          <p:cNvSpPr txBox="1"/>
          <p:nvPr/>
        </p:nvSpPr>
        <p:spPr>
          <a:xfrm>
            <a:off x="762000" y="381000"/>
            <a:ext cx="8153194"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latin typeface="Bahnschrift Condensed" pitchFamily="34" charset="0"/>
              </a:rPr>
              <a:t>- Exploring some details about the dataset</a:t>
            </a:r>
            <a:endParaRPr lang="en-IN" sz="4400" b="1" dirty="0">
              <a:effectLst>
                <a:outerShdw blurRad="38100" dist="38100" dir="2700000" algn="tl">
                  <a:srgbClr val="000000">
                    <a:alpha val="43137"/>
                  </a:srgbClr>
                </a:outerShdw>
              </a:effectLst>
              <a:latin typeface="Bahnschrift Condensed" pitchFamily="3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537284"/>
            <a:ext cx="2341563"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49461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81000"/>
            <a:ext cx="7315200" cy="1446550"/>
          </a:xfrm>
          <a:prstGeom prst="rect">
            <a:avLst/>
          </a:prstGeom>
          <a:noFill/>
        </p:spPr>
        <p:txBody>
          <a:bodyPr wrap="square" rtlCol="0">
            <a:spAutoFit/>
          </a:bodyPr>
          <a:lstStyle/>
          <a:p>
            <a:r>
              <a:rPr lang="en-US" sz="4400" b="1" dirty="0" smtClean="0">
                <a:effectLst>
                  <a:outerShdw blurRad="38100" dist="38100" dir="2700000" algn="tl">
                    <a:srgbClr val="000000">
                      <a:alpha val="43137"/>
                    </a:srgbClr>
                  </a:outerShdw>
                </a:effectLst>
                <a:latin typeface="Bahnschrift Condensed" pitchFamily="34" charset="0"/>
              </a:rPr>
              <a:t>- Exploring the relationship between     the features and target values</a:t>
            </a:r>
            <a:endParaRPr lang="en-IN" sz="4400" b="1" dirty="0">
              <a:effectLst>
                <a:outerShdw blurRad="38100" dist="38100" dir="2700000" algn="tl">
                  <a:srgbClr val="000000">
                    <a:alpha val="43137"/>
                  </a:srgbClr>
                </a:outerShdw>
              </a:effectLst>
              <a:latin typeface="Bahnschrift Condensed"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6815" t="35995" r="71501" b="49159"/>
          <a:stretch/>
        </p:blipFill>
        <p:spPr>
          <a:xfrm>
            <a:off x="2737979" y="4495799"/>
            <a:ext cx="1943909" cy="1487286"/>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333" t="31598" r="62719" b="34201"/>
          <a:stretch/>
        </p:blipFill>
        <p:spPr>
          <a:xfrm>
            <a:off x="4763309" y="1827550"/>
            <a:ext cx="3048000" cy="2799299"/>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6420" t="54443" r="71475" b="15428"/>
          <a:stretch/>
        </p:blipFill>
        <p:spPr>
          <a:xfrm>
            <a:off x="2819400" y="1827550"/>
            <a:ext cx="1828800" cy="2560319"/>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6148" t="45726" r="71430" b="21900"/>
          <a:stretch/>
        </p:blipFill>
        <p:spPr>
          <a:xfrm>
            <a:off x="878196" y="3360517"/>
            <a:ext cx="1788804" cy="2622568"/>
          </a:xfrm>
          <a:prstGeom prst="rect">
            <a:avLst/>
          </a:prstGeom>
          <a:ln>
            <a:noFill/>
          </a:ln>
          <a:effectLst>
            <a:outerShdw blurRad="190500" algn="tl" rotWithShape="0">
              <a:srgbClr val="000000">
                <a:alpha val="70000"/>
              </a:srgbClr>
            </a:outerShdw>
          </a:effectLst>
        </p:spPr>
      </p:pic>
      <p:pic>
        <p:nvPicPr>
          <p:cNvPr id="307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6315" t="81149" r="66000" b="5008"/>
          <a:stretch/>
        </p:blipFill>
        <p:spPr bwMode="auto">
          <a:xfrm>
            <a:off x="4763309" y="4729002"/>
            <a:ext cx="3237763" cy="13508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6737" t="66557" r="71474" b="16722"/>
          <a:stretch/>
        </p:blipFill>
        <p:spPr bwMode="auto">
          <a:xfrm>
            <a:off x="878196" y="1827549"/>
            <a:ext cx="1813669" cy="14474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59484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81000"/>
            <a:ext cx="7188186" cy="769441"/>
          </a:xfrm>
          <a:prstGeom prst="rect">
            <a:avLst/>
          </a:prstGeom>
          <a:noFill/>
        </p:spPr>
        <p:txBody>
          <a:bodyPr wrap="none" rtlCol="0">
            <a:spAutoFit/>
          </a:bodyPr>
          <a:lstStyle/>
          <a:p>
            <a:r>
              <a:rPr lang="en-US" sz="4400" b="1" dirty="0" smtClean="0">
                <a:effectLst>
                  <a:outerShdw blurRad="38100" dist="38100" dir="2700000" algn="tl">
                    <a:srgbClr val="000000">
                      <a:alpha val="43137"/>
                    </a:srgbClr>
                  </a:outerShdw>
                </a:effectLst>
                <a:latin typeface="Bahnschrift Condensed" pitchFamily="34" charset="0"/>
              </a:rPr>
              <a:t>- Correlation and Feature Importance</a:t>
            </a:r>
            <a:endParaRPr lang="en-IN" sz="4400" b="1" dirty="0">
              <a:effectLst>
                <a:outerShdw blurRad="38100" dist="38100" dir="2700000" algn="tl">
                  <a:srgbClr val="000000">
                    <a:alpha val="43137"/>
                  </a:srgbClr>
                </a:outerShdw>
              </a:effectLst>
              <a:latin typeface="Bahnschrift Condensed"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6316" t="43778" r="11999" b="11033"/>
          <a:stretch/>
        </p:blipFill>
        <p:spPr>
          <a:xfrm>
            <a:off x="457200" y="2438400"/>
            <a:ext cx="8145027" cy="3620703"/>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676" t="44230" r="49114" b="18905"/>
          <a:stretch/>
        </p:blipFill>
        <p:spPr>
          <a:xfrm>
            <a:off x="4185024" y="1225615"/>
            <a:ext cx="4639015" cy="2811959"/>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457200" y="1150441"/>
            <a:ext cx="3723373" cy="1200329"/>
          </a:xfrm>
          <a:prstGeom prst="rect">
            <a:avLst/>
          </a:prstGeom>
        </p:spPr>
        <p:txBody>
          <a:bodyPr wrap="square">
            <a:spAutoFit/>
          </a:bodyPr>
          <a:lstStyle/>
          <a:p>
            <a:r>
              <a:rPr lang="en-IN" sz="2400" dirty="0" smtClean="0">
                <a:latin typeface="Arial Narrow" pitchFamily="34" charset="0"/>
              </a:rPr>
              <a:t>After analysing the most important </a:t>
            </a:r>
            <a:r>
              <a:rPr lang="en-IN" sz="2400" smtClean="0">
                <a:latin typeface="Arial Narrow" pitchFamily="34" charset="0"/>
              </a:rPr>
              <a:t>features can be </a:t>
            </a:r>
            <a:r>
              <a:rPr lang="en-IN" sz="2400" dirty="0" smtClean="0">
                <a:latin typeface="Arial Narrow" pitchFamily="34" charset="0"/>
              </a:rPr>
              <a:t>:</a:t>
            </a:r>
          </a:p>
          <a:p>
            <a:r>
              <a:rPr lang="en-IN" sz="2400" dirty="0" smtClean="0">
                <a:latin typeface="Arial Narrow" pitchFamily="34" charset="0"/>
              </a:rPr>
              <a:t>'Sex', 'Fare', 'Age' and '</a:t>
            </a:r>
            <a:r>
              <a:rPr lang="en-IN" sz="2400" dirty="0" err="1" smtClean="0">
                <a:latin typeface="Arial Narrow" pitchFamily="34" charset="0"/>
              </a:rPr>
              <a:t>Pclass</a:t>
            </a:r>
            <a:r>
              <a:rPr lang="en-IN" sz="2400" dirty="0" smtClean="0">
                <a:latin typeface="Arial Narrow" pitchFamily="34" charset="0"/>
              </a:rPr>
              <a:t>'</a:t>
            </a:r>
            <a:endParaRPr lang="en-IN" sz="2400" dirty="0">
              <a:latin typeface="Arial Narrow" pitchFamily="34" charset="0"/>
            </a:endParaRPr>
          </a:p>
        </p:txBody>
      </p:sp>
    </p:spTree>
    <p:extLst>
      <p:ext uri="{BB962C8B-B14F-4D97-AF65-F5344CB8AC3E}">
        <p14:creationId xmlns:p14="http://schemas.microsoft.com/office/powerpoint/2010/main" val="23190577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351546"/>
            <a:ext cx="7162800" cy="769441"/>
          </a:xfrm>
          <a:prstGeom prst="rect">
            <a:avLst/>
          </a:prstGeom>
          <a:noFill/>
        </p:spPr>
        <p:txBody>
          <a:bodyPr wrap="square" rtlCol="0">
            <a:spAutoFit/>
          </a:bodyPr>
          <a:lstStyle/>
          <a:p>
            <a:r>
              <a:rPr lang="en-US" sz="4400" b="1" dirty="0" smtClean="0">
                <a:effectLst>
                  <a:outerShdw blurRad="38100" dist="38100" dir="2700000" algn="tl">
                    <a:srgbClr val="000000">
                      <a:alpha val="43137"/>
                    </a:srgbClr>
                  </a:outerShdw>
                </a:effectLst>
                <a:latin typeface="Bahnschrift Condensed" pitchFamily="34" charset="0"/>
              </a:rPr>
              <a:t>- Transforming and Splitting</a:t>
            </a:r>
            <a:endParaRPr lang="en-IN" sz="4400" b="1" dirty="0">
              <a:effectLst>
                <a:outerShdw blurRad="38100" dist="38100" dir="2700000" algn="tl">
                  <a:srgbClr val="000000">
                    <a:alpha val="43137"/>
                  </a:srgbClr>
                </a:outerShdw>
              </a:effectLst>
              <a:latin typeface="Bahnschrift Condensed" pitchFamily="34" charset="0"/>
            </a:endParaRPr>
          </a:p>
        </p:txBody>
      </p:sp>
      <p:sp>
        <p:nvSpPr>
          <p:cNvPr id="3" name="TextBox 2"/>
          <p:cNvSpPr txBox="1"/>
          <p:nvPr/>
        </p:nvSpPr>
        <p:spPr>
          <a:xfrm>
            <a:off x="685800" y="1120987"/>
            <a:ext cx="7543800" cy="2677656"/>
          </a:xfrm>
          <a:prstGeom prst="rect">
            <a:avLst/>
          </a:prstGeom>
          <a:noFill/>
        </p:spPr>
        <p:txBody>
          <a:bodyPr wrap="square" rtlCol="0">
            <a:spAutoFit/>
          </a:bodyPr>
          <a:lstStyle/>
          <a:p>
            <a:r>
              <a:rPr lang="en-US" sz="2400" dirty="0" smtClean="0">
                <a:latin typeface="Arial Narrow" pitchFamily="34" charset="0"/>
              </a:rPr>
              <a:t>To make our dataset ready for the model there are some prerequisites that need to be performed –</a:t>
            </a:r>
          </a:p>
          <a:p>
            <a:pPr marL="971550" lvl="1" indent="-514350">
              <a:buFont typeface="+mj-lt"/>
              <a:buAutoNum type="romanUcPeriod"/>
            </a:pPr>
            <a:r>
              <a:rPr lang="en-US" sz="2400" b="1" i="1" dirty="0" smtClean="0">
                <a:latin typeface="Arial Narrow" pitchFamily="34" charset="0"/>
              </a:rPr>
              <a:t>Label Encoding</a:t>
            </a:r>
            <a:r>
              <a:rPr lang="en-US" sz="2400" b="1" dirty="0" smtClean="0">
                <a:latin typeface="Arial Narrow" pitchFamily="34" charset="0"/>
              </a:rPr>
              <a:t> </a:t>
            </a:r>
            <a:r>
              <a:rPr lang="en-US" sz="2400" dirty="0" smtClean="0">
                <a:latin typeface="Arial Narrow" pitchFamily="34" charset="0"/>
              </a:rPr>
              <a:t>(Converting object type data into numerals)</a:t>
            </a:r>
          </a:p>
          <a:p>
            <a:pPr marL="971550" lvl="1" indent="-514350">
              <a:buFont typeface="+mj-lt"/>
              <a:buAutoNum type="romanUcPeriod"/>
            </a:pPr>
            <a:r>
              <a:rPr lang="en-US" sz="2400" b="1" i="1" dirty="0" smtClean="0">
                <a:latin typeface="Arial Narrow" pitchFamily="34" charset="0"/>
              </a:rPr>
              <a:t>Feature Scaling</a:t>
            </a:r>
            <a:r>
              <a:rPr lang="en-US" sz="2400" dirty="0" smtClean="0">
                <a:latin typeface="Arial Narrow" pitchFamily="34" charset="0"/>
              </a:rPr>
              <a:t> (Normalizing the range of the independent variables into a certain range)</a:t>
            </a:r>
            <a:endParaRPr lang="en-US" sz="2400" dirty="0">
              <a:latin typeface="Arial Narrow" pitchFamily="34" charset="0"/>
            </a:endParaRPr>
          </a:p>
          <a:p>
            <a:pPr lvl="1"/>
            <a:endParaRPr lang="en-US" sz="2400" dirty="0" smtClean="0">
              <a:latin typeface="Arial Narrow" pitchFamily="34" charset="0"/>
            </a:endParaRPr>
          </a:p>
        </p:txBody>
      </p:sp>
      <p:sp>
        <p:nvSpPr>
          <p:cNvPr id="4" name="TextBox 3"/>
          <p:cNvSpPr txBox="1"/>
          <p:nvPr/>
        </p:nvSpPr>
        <p:spPr>
          <a:xfrm>
            <a:off x="762000" y="3307503"/>
            <a:ext cx="7543800" cy="1200329"/>
          </a:xfrm>
          <a:prstGeom prst="rect">
            <a:avLst/>
          </a:prstGeom>
          <a:noFill/>
        </p:spPr>
        <p:txBody>
          <a:bodyPr wrap="square" rtlCol="0">
            <a:spAutoFit/>
          </a:bodyPr>
          <a:lstStyle/>
          <a:p>
            <a:r>
              <a:rPr lang="en-US" sz="2400" dirty="0" smtClean="0">
                <a:latin typeface="Arial Narrow" pitchFamily="34" charset="0"/>
              </a:rPr>
              <a:t>Finally,</a:t>
            </a:r>
          </a:p>
          <a:p>
            <a:pPr marL="800100" lvl="1" indent="-342900">
              <a:buFont typeface="Arial" pitchFamily="34" charset="0"/>
              <a:buChar char="•"/>
            </a:pPr>
            <a:r>
              <a:rPr lang="en-US" sz="2400" b="1" i="1" dirty="0" smtClean="0">
                <a:latin typeface="Arial Narrow" pitchFamily="34" charset="0"/>
              </a:rPr>
              <a:t>Splitting</a:t>
            </a:r>
            <a:r>
              <a:rPr lang="en-US" sz="2400" dirty="0" smtClean="0">
                <a:latin typeface="Arial Narrow" pitchFamily="34" charset="0"/>
              </a:rPr>
              <a:t> (Dividing the data into two parts, i.e., Training data and test data)</a:t>
            </a:r>
            <a:endParaRPr lang="en-IN" sz="2400" dirty="0">
              <a:latin typeface="Arial Narrow" pitchFamily="34" charset="0"/>
            </a:endParaRPr>
          </a:p>
        </p:txBody>
      </p:sp>
      <p:sp>
        <p:nvSpPr>
          <p:cNvPr id="5" name="TextBox 4"/>
          <p:cNvSpPr txBox="1"/>
          <p:nvPr/>
        </p:nvSpPr>
        <p:spPr>
          <a:xfrm>
            <a:off x="709863" y="4495800"/>
            <a:ext cx="7543800" cy="1569660"/>
          </a:xfrm>
          <a:prstGeom prst="rect">
            <a:avLst/>
          </a:prstGeom>
          <a:noFill/>
        </p:spPr>
        <p:txBody>
          <a:bodyPr wrap="square" rtlCol="0">
            <a:spAutoFit/>
          </a:bodyPr>
          <a:lstStyle/>
          <a:p>
            <a:r>
              <a:rPr lang="en-US" sz="2400" b="1" i="1" dirty="0" smtClean="0">
                <a:latin typeface="Arial Narrow" pitchFamily="34" charset="0"/>
              </a:rPr>
              <a:t>Training Data - </a:t>
            </a:r>
            <a:r>
              <a:rPr lang="en-IN" sz="2400" dirty="0">
                <a:latin typeface="Arial Narrow" pitchFamily="34" charset="0"/>
              </a:rPr>
              <a:t>A</a:t>
            </a:r>
            <a:r>
              <a:rPr lang="en-IN" sz="2400" dirty="0" smtClean="0">
                <a:latin typeface="Arial Narrow" pitchFamily="34" charset="0"/>
              </a:rPr>
              <a:t> subset to train a model where you provide both independent and dependent variables.</a:t>
            </a:r>
          </a:p>
          <a:p>
            <a:r>
              <a:rPr lang="en-US" sz="2400" b="1" i="1" dirty="0" smtClean="0">
                <a:latin typeface="Arial Narrow" pitchFamily="34" charset="0"/>
              </a:rPr>
              <a:t>Testing Data - </a:t>
            </a:r>
            <a:r>
              <a:rPr lang="en-IN" sz="2400" dirty="0">
                <a:latin typeface="Arial Narrow" pitchFamily="34" charset="0"/>
              </a:rPr>
              <a:t>A</a:t>
            </a:r>
            <a:r>
              <a:rPr lang="en-IN" sz="2400" dirty="0" smtClean="0">
                <a:latin typeface="Arial Narrow" pitchFamily="34" charset="0"/>
              </a:rPr>
              <a:t> subset to test the trained model where you predict the target value and compare with the actual value</a:t>
            </a:r>
            <a:endParaRPr lang="en-IN" sz="2400" b="1" i="1" dirty="0">
              <a:latin typeface="Arial Narrow" pitchFamily="34" charset="0"/>
            </a:endParaRPr>
          </a:p>
        </p:txBody>
      </p:sp>
    </p:spTree>
    <p:extLst>
      <p:ext uri="{BB962C8B-B14F-4D97-AF65-F5344CB8AC3E}">
        <p14:creationId xmlns:p14="http://schemas.microsoft.com/office/powerpoint/2010/main" val="4400639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958</TotalTime>
  <Words>889</Words>
  <Application>Microsoft Office PowerPoint</Application>
  <PresentationFormat>On-screen Show (4:3)</PresentationFormat>
  <Paragraphs>63</Paragraphs>
  <Slides>19</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1" baseType="lpstr">
      <vt:lpstr>NewsPrint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58</cp:revision>
  <dcterms:created xsi:type="dcterms:W3CDTF">2020-06-20T07:39:56Z</dcterms:created>
  <dcterms:modified xsi:type="dcterms:W3CDTF">2020-06-21T13:41:18Z</dcterms:modified>
</cp:coreProperties>
</file>